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68">
          <p15:clr>
            <a:srgbClr val="747775"/>
          </p15:clr>
        </p15:guide>
        <p15:guide id="2" pos="399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68"/>
        <p:guide pos="399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380f56c6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380f56c6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86b1a9d79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86b1a9d79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712ed947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712ed947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86b1a9d79_1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86b1a9d79_1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86b1a9d79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86b1a9d79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86b1a9d79_1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86b1a9d79_1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6b1a9d79_1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6b1a9d79_1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86b1a9d79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86b1a9d79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86b1a9d79_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86b1a9d79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380f56c6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380f56c6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712ed947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712ed947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強調他們可以自己決定要不要上傳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380f56c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380f56c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86b1a9d79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86b1a9d79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86b1a9d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86b1a9d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712ed947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712ed947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86b1a9d79_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86b1a9d79_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712ed94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712ed94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380f56c6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380f56c6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712ed947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712ed947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86b1a9d79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86b1a9d79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887fe1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887fe1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712ed947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712ed947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41.png"/><Relationship Id="rId13" Type="http://schemas.openxmlformats.org/officeDocument/2006/relationships/image" Target="../media/image19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RsYpgDCqkFh2zJ6fjGJa4gUuAtk_49cp/view" TargetMode="External"/><Relationship Id="rId4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hyperlink" Target="https://docs.google.com/document/d/11oGZ1Ke3wK9E3BtOFfGfUQuuaSMR8AO2WfWH3aVke6U/edit" TargetMode="External"/><Relationship Id="rId5" Type="http://schemas.openxmlformats.org/officeDocument/2006/relationships/hyperlink" Target="https://dspysexualclassification.streamlit.app/" TargetMode="External"/><Relationship Id="rId6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andfonline.com/doi/abs/10.1300/J082v13n04_0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49600" y="1013600"/>
            <a:ext cx="8520600" cy="15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940">
                <a:latin typeface="Microsoft JhengHei"/>
                <a:ea typeface="Microsoft JhengHei"/>
                <a:cs typeface="Microsoft JhengHei"/>
                <a:sym typeface="Microsoft JhengHei"/>
              </a:rPr>
              <a:t>以人臉五官預測</a:t>
            </a:r>
            <a:r>
              <a:rPr b="1" lang="zh-TW" sz="3940">
                <a:latin typeface="Microsoft JhengHei"/>
                <a:ea typeface="Microsoft JhengHei"/>
                <a:cs typeface="Microsoft JhengHei"/>
                <a:sym typeface="Microsoft JhengHei"/>
              </a:rPr>
              <a:t>性取向</a:t>
            </a:r>
            <a:endParaRPr sz="394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671250" y="2961400"/>
            <a:ext cx="78015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Member：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機械所碩一 吳政霖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機械所碩一 卓靖鎧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工科所碩二 呂姿霖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567800" y="2961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Professer：謝舒凱 教授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528425" y="2506700"/>
            <a:ext cx="8218500" cy="3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20943" l="15687" r="11984" t="45373"/>
          <a:stretch/>
        </p:blipFill>
        <p:spPr>
          <a:xfrm flipH="1">
            <a:off x="7194676" y="3423100"/>
            <a:ext cx="2093099" cy="173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Modeling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775" y="3032174"/>
            <a:ext cx="2441225" cy="2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0" y="1278650"/>
            <a:ext cx="9144000" cy="301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</a:t>
            </a:r>
            <a:r>
              <a:rPr lang="zh-TW"/>
              <a:t>Evaluation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63" y="2268175"/>
            <a:ext cx="1420125" cy="13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501" y="2100098"/>
            <a:ext cx="2451512" cy="183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370" y="2100095"/>
            <a:ext cx="4569599" cy="18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6796200" y="4289700"/>
            <a:ext cx="2347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https://reurl.cc/aLl2WG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https://reurl.cc/g4vKqp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https://reurl.cc/Qepzv0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2864375" y="4686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264426" y="1563075"/>
            <a:ext cx="12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Accuracy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801475" y="1563075"/>
            <a:ext cx="18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Saliency Map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999763" y="1563075"/>
            <a:ext cx="20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Learining curve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10927" l="0" r="3306" t="7824"/>
          <a:stretch/>
        </p:blipFill>
        <p:spPr>
          <a:xfrm>
            <a:off x="585900" y="1089225"/>
            <a:ext cx="5613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6826275" y="4772025"/>
            <a:ext cx="2199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</a:rPr>
              <a:t>https://reurl.cc/WRdaQ7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23350" y="291825"/>
            <a:ext cx="555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</a:rPr>
              <a:t>Transfer Learning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292" y="3319400"/>
            <a:ext cx="1679575" cy="14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73" y="1503950"/>
            <a:ext cx="5756050" cy="2776375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759" y="0"/>
            <a:ext cx="6268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456700" y="333100"/>
            <a:ext cx="3402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EFEFEF"/>
                </a:solidFill>
              </a:rPr>
              <a:t>Pretrained Model：</a:t>
            </a:r>
            <a:r>
              <a:rPr b="1" lang="zh-TW" sz="1600">
                <a:solidFill>
                  <a:srgbClr val="EFEFEF"/>
                </a:solidFill>
              </a:rPr>
              <a:t> </a:t>
            </a:r>
            <a:endParaRPr b="1" sz="16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D9D9D9"/>
                </a:solidFill>
              </a:rPr>
              <a:t>ResNet50</a:t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532790" y="1004550"/>
            <a:ext cx="20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3F3F3"/>
                </a:solidFill>
              </a:rPr>
              <a:t>Model Summary</a:t>
            </a:r>
            <a:endParaRPr b="1" sz="1600">
              <a:solidFill>
                <a:srgbClr val="F3F3F3"/>
              </a:solidFill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3718825" y="3505050"/>
            <a:ext cx="537600" cy="14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3968925" y="3706300"/>
            <a:ext cx="537600" cy="14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0" y="0"/>
            <a:ext cx="843900" cy="5143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3726775" y="0"/>
            <a:ext cx="5216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>
            <p:ph type="title"/>
          </p:nvPr>
        </p:nvSpPr>
        <p:spPr>
          <a:xfrm rot="-5400000">
            <a:off x="-1534000" y="2112375"/>
            <a:ext cx="4416900" cy="1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Transfer Learning</a:t>
            </a:r>
            <a:r>
              <a:rPr lang="zh-TW"/>
              <a:t> Results</a:t>
            </a:r>
            <a:endParaRPr/>
          </a:p>
        </p:txBody>
      </p:sp>
      <p:grpSp>
        <p:nvGrpSpPr>
          <p:cNvPr id="203" name="Google Shape;203;p26"/>
          <p:cNvGrpSpPr/>
          <p:nvPr/>
        </p:nvGrpSpPr>
        <p:grpSpPr>
          <a:xfrm>
            <a:off x="6401525" y="-12"/>
            <a:ext cx="2300402" cy="5161509"/>
            <a:chOff x="4877525" y="-12"/>
            <a:chExt cx="2300402" cy="5161509"/>
          </a:xfrm>
        </p:grpSpPr>
        <p:pic>
          <p:nvPicPr>
            <p:cNvPr id="204" name="Google Shape;20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7525" y="-12"/>
              <a:ext cx="2300399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7525" y="1025999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77525" y="2067741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77525" y="3097128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77526" y="4135496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26"/>
          <p:cNvGrpSpPr/>
          <p:nvPr/>
        </p:nvGrpSpPr>
        <p:grpSpPr>
          <a:xfrm>
            <a:off x="3886975" y="0"/>
            <a:ext cx="2361413" cy="5161498"/>
            <a:chOff x="1561400" y="0"/>
            <a:chExt cx="2361413" cy="5161498"/>
          </a:xfrm>
        </p:grpSpPr>
        <p:pic>
          <p:nvPicPr>
            <p:cNvPr id="210" name="Google Shape;210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61413" y="0"/>
              <a:ext cx="2301397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1400" y="1025997"/>
              <a:ext cx="2301400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61425" y="2058745"/>
              <a:ext cx="2301387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81737" y="3097125"/>
              <a:ext cx="2341076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61413" y="4135499"/>
              <a:ext cx="2301376" cy="102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6"/>
          <p:cNvSpPr txBox="1"/>
          <p:nvPr/>
        </p:nvSpPr>
        <p:spPr>
          <a:xfrm>
            <a:off x="659500" y="2334488"/>
            <a:ext cx="21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3F3F3"/>
                </a:solidFill>
              </a:rPr>
              <a:t>Freeze layers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3F3F3"/>
                </a:solidFill>
              </a:rPr>
              <a:t>(Validation Accuarcy)</a:t>
            </a:r>
            <a:endParaRPr sz="1200">
              <a:solidFill>
                <a:srgbClr val="F3F3F3"/>
              </a:solidFill>
            </a:endParaRPr>
          </a:p>
        </p:txBody>
      </p:sp>
      <p:grpSp>
        <p:nvGrpSpPr>
          <p:cNvPr id="216" name="Google Shape;216;p26"/>
          <p:cNvGrpSpPr/>
          <p:nvPr/>
        </p:nvGrpSpPr>
        <p:grpSpPr>
          <a:xfrm>
            <a:off x="2903775" y="341400"/>
            <a:ext cx="776700" cy="4558875"/>
            <a:chOff x="2217975" y="341400"/>
            <a:chExt cx="776700" cy="4558875"/>
          </a:xfrm>
        </p:grpSpPr>
        <p:sp>
          <p:nvSpPr>
            <p:cNvPr id="217" name="Google Shape;217;p26"/>
            <p:cNvSpPr txBox="1"/>
            <p:nvPr/>
          </p:nvSpPr>
          <p:spPr>
            <a:xfrm>
              <a:off x="2217975" y="341400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None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49.15%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18" name="Google Shape;218;p26"/>
            <p:cNvSpPr txBox="1"/>
            <p:nvPr/>
          </p:nvSpPr>
          <p:spPr>
            <a:xfrm>
              <a:off x="2217975" y="1320963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-11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50.85%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19" name="Google Shape;219;p26"/>
            <p:cNvSpPr txBox="1"/>
            <p:nvPr/>
          </p:nvSpPr>
          <p:spPr>
            <a:xfrm>
              <a:off x="2217975" y="23806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-50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47.46%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20" name="Google Shape;220;p26"/>
            <p:cNvSpPr txBox="1"/>
            <p:nvPr/>
          </p:nvSpPr>
          <p:spPr>
            <a:xfrm>
              <a:off x="2217975" y="34403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-105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49.15%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2217975" y="45000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-147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50.85%</a:t>
              </a:r>
              <a:endParaRPr sz="1600">
                <a:solidFill>
                  <a:srgbClr val="EFEFEF"/>
                </a:solidFill>
              </a:endParaRPr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2618200" y="572700"/>
            <a:ext cx="355800" cy="414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900" y="3856750"/>
            <a:ext cx="1487805" cy="1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843900" cy="5143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3726775" y="0"/>
            <a:ext cx="5216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 txBox="1"/>
          <p:nvPr>
            <p:ph type="title"/>
          </p:nvPr>
        </p:nvSpPr>
        <p:spPr>
          <a:xfrm rot="-5400000">
            <a:off x="-1741900" y="1904475"/>
            <a:ext cx="4832700" cy="1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Custom CNN Model</a:t>
            </a:r>
            <a:r>
              <a:rPr lang="zh-TW"/>
              <a:t> Results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0" y="0"/>
            <a:ext cx="2734975" cy="111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0" y="1075725"/>
            <a:ext cx="2734975" cy="111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999" y="2200250"/>
            <a:ext cx="2734975" cy="1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000" y="3104300"/>
            <a:ext cx="2734975" cy="1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0000" y="4157125"/>
            <a:ext cx="2734975" cy="9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4975" y="0"/>
            <a:ext cx="2826376" cy="1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9">
            <a:alphaModFix/>
          </a:blip>
          <a:srcRect b="5704" l="0" r="-11681" t="0"/>
          <a:stretch/>
        </p:blipFill>
        <p:spPr>
          <a:xfrm>
            <a:off x="6334975" y="2138163"/>
            <a:ext cx="3156701" cy="9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4975" y="3137700"/>
            <a:ext cx="2826376" cy="98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34973" y="4127627"/>
            <a:ext cx="2826376" cy="98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34975" y="1052825"/>
            <a:ext cx="2826375" cy="11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2249050" y="409563"/>
            <a:ext cx="355800" cy="414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2261075" y="353700"/>
            <a:ext cx="1338900" cy="4558875"/>
            <a:chOff x="1835775" y="341400"/>
            <a:chExt cx="1338900" cy="4558875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2217975" y="341400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67M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65.62</a:t>
              </a:r>
              <a:r>
                <a:rPr lang="zh-TW" sz="1000">
                  <a:solidFill>
                    <a:srgbClr val="EFEFEF"/>
                  </a:solidFill>
                </a:rPr>
                <a:t>%</a:t>
              </a:r>
              <a:endParaRPr sz="10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44%</a:t>
              </a:r>
              <a:endParaRPr sz="1000">
                <a:solidFill>
                  <a:srgbClr val="FF0000"/>
                </a:solidFill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1835775" y="1320975"/>
              <a:ext cx="13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    34M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      62.25</a:t>
              </a:r>
              <a:r>
                <a:rPr lang="zh-TW" sz="1000">
                  <a:solidFill>
                    <a:srgbClr val="EFEFEF"/>
                  </a:solidFill>
                </a:rPr>
                <a:t>%</a:t>
              </a:r>
              <a:endParaRPr sz="10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      </a:t>
              </a:r>
              <a:r>
                <a:rPr lang="zh-TW" sz="1000">
                  <a:solidFill>
                    <a:srgbClr val="FF0000"/>
                  </a:solidFill>
                </a:rPr>
                <a:t>77%</a:t>
              </a:r>
              <a:endParaRPr sz="1000">
                <a:solidFill>
                  <a:srgbClr val="FF0000"/>
                </a:solidFill>
              </a:endParaRPr>
            </a:p>
          </p:txBody>
        </p:sp>
        <p:sp>
          <p:nvSpPr>
            <p:cNvPr id="246" name="Google Shape;246;p27"/>
            <p:cNvSpPr txBox="1"/>
            <p:nvPr/>
          </p:nvSpPr>
          <p:spPr>
            <a:xfrm>
              <a:off x="2217975" y="23806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8.4M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53.12</a:t>
              </a:r>
              <a:r>
                <a:rPr lang="zh-TW" sz="1000">
                  <a:solidFill>
                    <a:srgbClr val="EFEFEF"/>
                  </a:solidFill>
                </a:rPr>
                <a:t>%</a:t>
              </a:r>
              <a:endParaRPr sz="10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55.6%</a:t>
              </a:r>
              <a:endParaRPr sz="1000">
                <a:solidFill>
                  <a:srgbClr val="FF0000"/>
                </a:solidFill>
              </a:endParaRPr>
            </a:p>
          </p:txBody>
        </p:sp>
        <p:sp>
          <p:nvSpPr>
            <p:cNvPr id="247" name="Google Shape;247;p27"/>
            <p:cNvSpPr txBox="1"/>
            <p:nvPr/>
          </p:nvSpPr>
          <p:spPr>
            <a:xfrm>
              <a:off x="2217975" y="34403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16M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64.41</a:t>
              </a:r>
              <a:r>
                <a:rPr lang="zh-TW" sz="1000">
                  <a:solidFill>
                    <a:srgbClr val="EFEFEF"/>
                  </a:solidFill>
                </a:rPr>
                <a:t>%</a:t>
              </a:r>
              <a:endParaRPr sz="10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55%</a:t>
              </a:r>
              <a:endParaRPr sz="1000">
                <a:solidFill>
                  <a:srgbClr val="FF0000"/>
                </a:solidFill>
              </a:endParaRPr>
            </a:p>
          </p:txBody>
        </p:sp>
        <p:sp>
          <p:nvSpPr>
            <p:cNvPr id="248" name="Google Shape;248;p27"/>
            <p:cNvSpPr txBox="1"/>
            <p:nvPr/>
          </p:nvSpPr>
          <p:spPr>
            <a:xfrm>
              <a:off x="2217975" y="45000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67M</a:t>
              </a:r>
              <a:endParaRPr sz="16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65.62</a:t>
              </a:r>
              <a:r>
                <a:rPr lang="zh-TW" sz="1000">
                  <a:solidFill>
                    <a:srgbClr val="EFEFEF"/>
                  </a:solidFill>
                </a:rPr>
                <a:t>%</a:t>
              </a:r>
              <a:endParaRPr sz="1000"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44%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49" name="Google Shape;249;p27"/>
          <p:cNvSpPr txBox="1"/>
          <p:nvPr/>
        </p:nvSpPr>
        <p:spPr>
          <a:xfrm>
            <a:off x="667525" y="2060625"/>
            <a:ext cx="179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Params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3F3F3"/>
                </a:solidFill>
              </a:rPr>
              <a:t>Validation 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Test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Architecture</a:t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5662300" y="2285400"/>
            <a:ext cx="161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D9D9D9"/>
                </a:solidFill>
              </a:rPr>
              <a:t>Custom</a:t>
            </a:r>
            <a:endParaRPr sz="1800">
              <a:solidFill>
                <a:srgbClr val="D9D9D9"/>
              </a:solidFill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50" y="2028124"/>
            <a:ext cx="3646851" cy="17590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738" y="0"/>
            <a:ext cx="1377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1939325" y="1338925"/>
            <a:ext cx="161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D9D9D9"/>
                </a:solidFill>
              </a:rPr>
              <a:t>ResNet50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476250" y="2958175"/>
            <a:ext cx="66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435" y="0"/>
            <a:ext cx="3239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Application 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50" y="3430075"/>
            <a:ext cx="1981150" cy="171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Streamlit Demo</a:t>
            </a:r>
            <a:endParaRPr/>
          </a:p>
        </p:txBody>
      </p:sp>
      <p:pic>
        <p:nvPicPr>
          <p:cNvPr id="272" name="Google Shape;272;p30" title="DSPY_FP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2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200" y="1401750"/>
            <a:ext cx="2340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Application</a:t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311700" y="1152475"/>
            <a:ext cx="8520600" cy="20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FEFEF"/>
                </a:solidFill>
              </a:rPr>
              <a:t>Disclaimer：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Non-Discriminatory Exposure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 Data Size Impact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Class-Specific Visibility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Relevance to Document Content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11700" y="3032375"/>
            <a:ext cx="55326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EFEF"/>
                </a:solidFill>
              </a:rPr>
              <a:t>Web url：</a:t>
            </a:r>
            <a:r>
              <a:rPr lang="zh-TW" sz="1800">
                <a:solidFill>
                  <a:srgbClr val="FF0000"/>
                </a:solidFill>
              </a:rPr>
              <a:t>(</a:t>
            </a:r>
            <a:r>
              <a:rPr i="1" lang="zh-TW" sz="1800">
                <a:solidFill>
                  <a:srgbClr val="FF0000"/>
                </a:solidFill>
              </a:rPr>
              <a:t>A</a:t>
            </a:r>
            <a:r>
              <a:rPr i="1" lang="zh-TW" sz="1800">
                <a:solidFill>
                  <a:srgbClr val="FF0000"/>
                </a:solidFill>
              </a:rPr>
              <a:t>bandoned</a:t>
            </a:r>
            <a:r>
              <a:rPr lang="zh-TW" sz="1800">
                <a:solidFill>
                  <a:srgbClr val="FF0000"/>
                </a:solidFill>
              </a:rPr>
              <a:t>)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❏"/>
            </a:pPr>
            <a:r>
              <a:rPr lang="zh-TW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https://dspysexualclassification.streamlit.app/</a:t>
            </a:r>
            <a:r>
              <a:rPr lang="zh-TW" sz="1800">
                <a:solidFill>
                  <a:srgbClr val="EFEFEF"/>
                </a:solidFill>
              </a:rPr>
              <a:t> 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825" y="1668900"/>
            <a:ext cx="1456225" cy="12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06000" y="1164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Data Preprocessing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Modeling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Application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Conclusion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Q&amp;A and Discussion 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1025" y="2986550"/>
            <a:ext cx="2193625" cy="18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50" y="3430063"/>
            <a:ext cx="1981150" cy="171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Results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This project successfully distinguishes sexual orientation, achieving a </a:t>
            </a:r>
            <a:r>
              <a:rPr lang="zh-TW" u="sng"/>
              <a:t>validation accuracy of 56.3%</a:t>
            </a:r>
            <a:r>
              <a:rPr lang="zh-TW"/>
              <a:t> and a </a:t>
            </a:r>
            <a:r>
              <a:rPr lang="zh-TW" u="sng"/>
              <a:t>testing accuracy of 77.8%</a:t>
            </a:r>
            <a:r>
              <a:rPr lang="zh-TW"/>
              <a:t>, based on a dataset of 400 training images.</a:t>
            </a:r>
            <a:endParaRPr/>
          </a:p>
        </p:txBody>
      </p:sp>
      <p:cxnSp>
        <p:nvCxnSpPr>
          <p:cNvPr id="294" name="Google Shape;294;p33"/>
          <p:cNvCxnSpPr/>
          <p:nvPr/>
        </p:nvCxnSpPr>
        <p:spPr>
          <a:xfrm>
            <a:off x="608000" y="3696875"/>
            <a:ext cx="5199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3"/>
          <p:cNvCxnSpPr/>
          <p:nvPr/>
        </p:nvCxnSpPr>
        <p:spPr>
          <a:xfrm>
            <a:off x="608000" y="3370175"/>
            <a:ext cx="0" cy="653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3"/>
          <p:cNvCxnSpPr/>
          <p:nvPr/>
        </p:nvCxnSpPr>
        <p:spPr>
          <a:xfrm>
            <a:off x="5807300" y="3370175"/>
            <a:ext cx="0" cy="653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346800" y="3689900"/>
            <a:ext cx="0" cy="342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3"/>
          <p:cNvSpPr txBox="1"/>
          <p:nvPr/>
        </p:nvSpPr>
        <p:spPr>
          <a:xfrm>
            <a:off x="608000" y="3186725"/>
            <a:ext cx="51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Dataset : 400 images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608000" y="3745325"/>
            <a:ext cx="37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Training</a:t>
            </a:r>
            <a:r>
              <a:rPr lang="zh-TW" sz="1800">
                <a:solidFill>
                  <a:schemeClr val="lt2"/>
                </a:solidFill>
              </a:rPr>
              <a:t> : 320 images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4346800" y="3696875"/>
            <a:ext cx="145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Validation</a:t>
            </a:r>
            <a:r>
              <a:rPr lang="zh-TW" sz="1800">
                <a:solidFill>
                  <a:schemeClr val="lt2"/>
                </a:solidFill>
              </a:rPr>
              <a:t> : 80 images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301" name="Google Shape;301;p33"/>
          <p:cNvCxnSpPr/>
          <p:nvPr/>
        </p:nvCxnSpPr>
        <p:spPr>
          <a:xfrm>
            <a:off x="6687950" y="3689900"/>
            <a:ext cx="12021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6687950" y="3456650"/>
            <a:ext cx="0" cy="466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7890050" y="3456650"/>
            <a:ext cx="0" cy="466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3"/>
          <p:cNvSpPr txBox="1"/>
          <p:nvPr/>
        </p:nvSpPr>
        <p:spPr>
          <a:xfrm>
            <a:off x="6687950" y="3689900"/>
            <a:ext cx="120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Testing</a:t>
            </a:r>
            <a:r>
              <a:rPr lang="zh-TW" sz="1800">
                <a:solidFill>
                  <a:schemeClr val="lt2"/>
                </a:solidFill>
              </a:rPr>
              <a:t> : 9 images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ctrTitle"/>
          </p:nvPr>
        </p:nvSpPr>
        <p:spPr>
          <a:xfrm>
            <a:off x="311708" y="11688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Q&amp;A and Discussion </a:t>
            </a:r>
            <a:endParaRPr b="1"/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391500" y="3271025"/>
            <a:ext cx="83610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zh-TW" sz="1540">
                <a:solidFill>
                  <a:srgbClr val="ADADAD"/>
                </a:solidFill>
              </a:rPr>
              <a:t>Thanks for your attention</a:t>
            </a:r>
            <a:endParaRPr b="1" sz="1540">
              <a:solidFill>
                <a:srgbClr val="ADADAD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0">
              <a:solidFill>
                <a:srgbClr val="ADADAD"/>
              </a:solidFill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5825"/>
            <a:ext cx="1779825" cy="1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8223" l="0" r="0" t="0"/>
          <a:stretch/>
        </p:blipFill>
        <p:spPr>
          <a:xfrm flipH="1">
            <a:off x="3978100" y="1709300"/>
            <a:ext cx="1981150" cy="15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</a:t>
            </a:r>
            <a:r>
              <a:rPr lang="zh-TW"/>
              <a:t>Introduction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Purpose：</a:t>
            </a:r>
            <a:endParaRPr sz="1908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/>
              <a:t>T</a:t>
            </a:r>
            <a:r>
              <a:rPr lang="zh-TW" sz="1908"/>
              <a:t>o determine if sexual orientation can be correctly identified through face features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I</a:t>
            </a:r>
            <a:r>
              <a:rPr lang="zh-TW" sz="1908">
                <a:solidFill>
                  <a:srgbClr val="EFEFEF"/>
                </a:solidFill>
              </a:rPr>
              <a:t>mage Source：</a:t>
            </a:r>
            <a:endParaRPr sz="1908">
              <a:solidFill>
                <a:srgbClr val="EFEFEF"/>
              </a:solidFill>
            </a:endParaRPr>
          </a:p>
          <a:p>
            <a:pPr indent="-3406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P</a:t>
            </a:r>
            <a:r>
              <a:rPr lang="zh-TW" sz="1908"/>
              <a:t>ublic dating and relationship website</a:t>
            </a:r>
            <a:endParaRPr sz="1908"/>
          </a:p>
          <a:p>
            <a:pPr indent="-3406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Public Figure</a:t>
            </a:r>
            <a:endParaRPr sz="1908"/>
          </a:p>
          <a:p>
            <a:pPr indent="-3406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Team members’ friends</a:t>
            </a:r>
            <a:endParaRPr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Date Size：</a:t>
            </a:r>
            <a:endParaRPr sz="1908">
              <a:solidFill>
                <a:srgbClr val="EFEFEF"/>
              </a:solidFill>
            </a:endParaRPr>
          </a:p>
          <a:p>
            <a:pPr indent="-3406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Training：200  images for like guys, 200 images for like girls</a:t>
            </a:r>
            <a:endParaRPr sz="1908"/>
          </a:p>
          <a:p>
            <a:pPr indent="-3406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Testing：9 images from members</a:t>
            </a:r>
            <a:endParaRPr sz="1908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250" y="2101975"/>
            <a:ext cx="1892050" cy="18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FEFEF"/>
                </a:solidFill>
              </a:rPr>
              <a:t>Research Organization：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Stanford University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FEFEF"/>
                </a:solidFill>
              </a:rPr>
              <a:t>Research Name：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Neural Networks Are More Accurate Than Humans at Detecting Sexual Orientation From Facial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(Journal of Personality and Social Psychology, 2018)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Results：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Distinguish between gay and heterosexual men in 81% of cases, and in 71% of cases for women. (from 35,326 training images, myPersonality.org)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6600839" y="3363200"/>
            <a:ext cx="21300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Web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Application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Flow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5079696" y="3363200"/>
            <a:ext cx="21300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Results Analysis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3519961" y="3363200"/>
            <a:ext cx="21300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Model Evaluation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806874" y="1604750"/>
            <a:ext cx="21300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Model Training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3285748" y="1604750"/>
            <a:ext cx="21300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Model Building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753188" y="1604750"/>
            <a:ext cx="21300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Data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Preprocessing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232025" y="1604750"/>
            <a:ext cx="2044800" cy="883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Data Collection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97" name="Google Shape;97;p18"/>
          <p:cNvCxnSpPr>
            <a:stCxn id="93" idx="3"/>
            <a:endCxn id="92" idx="1"/>
          </p:cNvCxnSpPr>
          <p:nvPr/>
        </p:nvCxnSpPr>
        <p:spPr>
          <a:xfrm flipH="1">
            <a:off x="3961774" y="2046650"/>
            <a:ext cx="2975100" cy="1758600"/>
          </a:xfrm>
          <a:prstGeom prst="curvedConnector5">
            <a:avLst>
              <a:gd fmla="val -8004" name="adj1"/>
              <a:gd fmla="val 43709" name="adj2"/>
              <a:gd fmla="val 122854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" name="Google Shape;98;p18"/>
          <p:cNvGrpSpPr/>
          <p:nvPr/>
        </p:nvGrpSpPr>
        <p:grpSpPr>
          <a:xfrm>
            <a:off x="394100" y="1435400"/>
            <a:ext cx="7861225" cy="3006825"/>
            <a:chOff x="394100" y="1435400"/>
            <a:chExt cx="7861225" cy="3006825"/>
          </a:xfrm>
        </p:grpSpPr>
        <p:sp>
          <p:nvSpPr>
            <p:cNvPr id="99" name="Google Shape;99;p18"/>
            <p:cNvSpPr/>
            <p:nvPr/>
          </p:nvSpPr>
          <p:spPr>
            <a:xfrm>
              <a:off x="394100" y="1435400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2015475" y="1435400"/>
              <a:ext cx="1423200" cy="97800"/>
            </a:xfrm>
            <a:prstGeom prst="flowChartAlternateProcess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3578725" y="1435400"/>
              <a:ext cx="1423200" cy="97800"/>
            </a:xfrm>
            <a:prstGeom prst="flowChartAlternate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5141975" y="1435400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3718775" y="3195225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299925" y="3195225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832125" y="3195225"/>
              <a:ext cx="1423200" cy="97800"/>
            </a:xfrm>
            <a:prstGeom prst="flowChartAlternateProcess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55050" y="3075575"/>
              <a:ext cx="180000" cy="180000"/>
            </a:xfrm>
            <a:prstGeom prst="flowChartAlternateProcess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55050" y="3439400"/>
              <a:ext cx="180000" cy="180000"/>
            </a:xfrm>
            <a:prstGeom prst="flowChartAlternateProcess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55050" y="3803225"/>
              <a:ext cx="180000" cy="180000"/>
            </a:xfrm>
            <a:prstGeom prst="flowChartAlternateProcess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555050" y="4167050"/>
              <a:ext cx="180000" cy="180000"/>
            </a:xfrm>
            <a:prstGeom prst="flowChartAlternateProcess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767000" y="2997575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All</a:t>
              </a:r>
              <a:endParaRPr sz="1800">
                <a:solidFill>
                  <a:srgbClr val="D9D9D9"/>
                </a:solidFill>
              </a:endParaRPr>
            </a:p>
          </p:txBody>
        </p:sp>
        <p:sp>
          <p:nvSpPr>
            <p:cNvPr id="111" name="Google Shape;111;p18"/>
            <p:cNvSpPr txBox="1"/>
            <p:nvPr/>
          </p:nvSpPr>
          <p:spPr>
            <a:xfrm>
              <a:off x="767000" y="3361400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政霖</a:t>
              </a:r>
              <a:endParaRPr sz="1800">
                <a:solidFill>
                  <a:srgbClr val="D9D9D9"/>
                </a:solidFill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767000" y="3725225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姿霖</a:t>
              </a:r>
              <a:endParaRPr sz="1800">
                <a:solidFill>
                  <a:srgbClr val="D9D9D9"/>
                </a:solidFill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767000" y="4106225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靖鎧</a:t>
              </a:r>
              <a:endParaRPr sz="1800"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50" y="3430775"/>
            <a:ext cx="1981150" cy="171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Configurations Comparison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879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CCCCCC"/>
                </a:solidFill>
              </a:rPr>
              <a:t>Raw Data ⇨ Resize Resolution(256*256) ⇨ Gray Scale ⇨ Face Detection ⇨ Crop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45200" y="1516100"/>
            <a:ext cx="1108200" cy="97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45200" y="1715050"/>
            <a:ext cx="1108200" cy="978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924350" y="1715050"/>
            <a:ext cx="1298400" cy="978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445200" y="1914000"/>
            <a:ext cx="4292700" cy="978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449900" y="1914000"/>
            <a:ext cx="2370300" cy="978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45200" y="2112950"/>
            <a:ext cx="8375100" cy="978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>
            <a:off x="1642600" y="1380700"/>
            <a:ext cx="3600" cy="90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4831550" y="1380700"/>
            <a:ext cx="3600" cy="90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6321375" y="1380700"/>
            <a:ext cx="3600" cy="90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8173325" y="1380700"/>
            <a:ext cx="3600" cy="90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0"/>
          <p:cNvSpPr txBox="1"/>
          <p:nvPr/>
        </p:nvSpPr>
        <p:spPr>
          <a:xfrm>
            <a:off x="144300" y="136490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①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4300" y="156385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②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44300" y="176280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③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44300" y="196175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④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" y="2464300"/>
            <a:ext cx="7140851" cy="2497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0"/>
          <p:cNvGrpSpPr/>
          <p:nvPr/>
        </p:nvGrpSpPr>
        <p:grpSpPr>
          <a:xfrm>
            <a:off x="3293669" y="2468950"/>
            <a:ext cx="3767705" cy="2497500"/>
            <a:chOff x="3293775" y="2468950"/>
            <a:chExt cx="3740400" cy="2497500"/>
          </a:xfrm>
        </p:grpSpPr>
        <p:sp>
          <p:nvSpPr>
            <p:cNvPr id="142" name="Google Shape;142;p20"/>
            <p:cNvSpPr/>
            <p:nvPr/>
          </p:nvSpPr>
          <p:spPr>
            <a:xfrm>
              <a:off x="3293775" y="2468950"/>
              <a:ext cx="1231800" cy="249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802375" y="2468950"/>
              <a:ext cx="1231800" cy="249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1362150"/>
            <a:ext cx="9144000" cy="30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 P</a:t>
            </a:r>
            <a:r>
              <a:rPr lang="zh-TW"/>
              <a:t>rocessing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0" y="215975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215975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000" y="2159747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59738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2067075" y="2983250"/>
            <a:ext cx="402900" cy="51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424575" y="2983250"/>
            <a:ext cx="402900" cy="51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782075" y="2983250"/>
            <a:ext cx="402900" cy="51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0" y="1522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Raw Data ⇨ Resize Resolution(256*256) ⇨ Gray Scale ⇨ Face Detection ⇨ Crop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